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78" r:id="rId2"/>
    <p:sldId id="609" r:id="rId3"/>
    <p:sldId id="901" r:id="rId4"/>
    <p:sldId id="716" r:id="rId5"/>
    <p:sldId id="902" r:id="rId6"/>
    <p:sldId id="906" r:id="rId7"/>
    <p:sldId id="905" r:id="rId8"/>
    <p:sldId id="904" r:id="rId9"/>
    <p:sldId id="903" r:id="rId10"/>
    <p:sldId id="920" r:id="rId11"/>
    <p:sldId id="909" r:id="rId12"/>
    <p:sldId id="908" r:id="rId13"/>
    <p:sldId id="907" r:id="rId14"/>
    <p:sldId id="915" r:id="rId15"/>
    <p:sldId id="916" r:id="rId16"/>
    <p:sldId id="914" r:id="rId17"/>
    <p:sldId id="913" r:id="rId18"/>
    <p:sldId id="912" r:id="rId19"/>
    <p:sldId id="92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EFD1C34-8F08-4903-9DB6-7EB72C2065F7}">
          <p14:sldIdLst>
            <p14:sldId id="478"/>
            <p14:sldId id="609"/>
            <p14:sldId id="901"/>
            <p14:sldId id="716"/>
            <p14:sldId id="902"/>
            <p14:sldId id="906"/>
            <p14:sldId id="905"/>
            <p14:sldId id="904"/>
            <p14:sldId id="903"/>
            <p14:sldId id="920"/>
            <p14:sldId id="909"/>
            <p14:sldId id="908"/>
            <p14:sldId id="907"/>
            <p14:sldId id="915"/>
            <p14:sldId id="916"/>
            <p14:sldId id="914"/>
            <p14:sldId id="913"/>
            <p14:sldId id="912"/>
            <p14:sldId id="92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D Design" initials="GD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4B"/>
    <a:srgbClr val="BDA30E"/>
    <a:srgbClr val="99850B"/>
    <a:srgbClr val="1B212B"/>
    <a:srgbClr val="24B99B"/>
    <a:srgbClr val="2A3442"/>
    <a:srgbClr val="1B8974"/>
    <a:srgbClr val="45DBBE"/>
    <a:srgbClr val="22AE93"/>
    <a:srgbClr val="D2AA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97" autoAdjust="0"/>
    <p:restoredTop sz="94386" autoAdjust="0"/>
  </p:normalViewPr>
  <p:slideViewPr>
    <p:cSldViewPr snapToGrid="0">
      <p:cViewPr>
        <p:scale>
          <a:sx n="66" d="100"/>
          <a:sy n="66" d="100"/>
        </p:scale>
        <p:origin x="-55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68A79DF1-F6F3-4C7A-B999-061899A6FE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C6663E1-9CBE-4871-B9ED-0057BB589F1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34347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7CC0C-1C80-47D1-BF0A-6074C3817624}" type="datetimeFigureOut">
              <a:rPr lang="en-ID" smtClean="0"/>
              <a:t>12/3/2022</a:t>
            </a:fld>
            <a:endParaRPr lang="en-ID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49EF7-E82C-4276-9101-E06CBF5FBD2C}" type="slidenum">
              <a:rPr lang="en-ID" smtClean="0"/>
              <a:t>‹#›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8603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10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11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12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13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14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15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16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17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18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19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2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3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4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5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6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7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8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49EF7-E82C-4276-9101-E06CBF5FBD2C}" type="slidenum">
              <a:rPr lang="en-ID" smtClean="0"/>
              <a:t>9</a:t>
            </a:fld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9752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52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="" xmlns:a16="http://schemas.microsoft.com/office/drawing/2014/main" id="{1E86CB8C-6D70-4BA5-BD27-433BE308472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85800" y="1038225"/>
            <a:ext cx="5410200" cy="47815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7418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>
            <a:extLst>
              <a:ext uri="{FF2B5EF4-FFF2-40B4-BE49-F238E27FC236}">
                <a16:creationId xmlns="" xmlns:a16="http://schemas.microsoft.com/office/drawing/2014/main" id="{D02F4483-D40E-4AAD-9874-7B8639782C1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43698" y="1847849"/>
            <a:ext cx="3595688" cy="2162175"/>
          </a:xfrm>
          <a:prstGeom prst="roundRect">
            <a:avLst>
              <a:gd name="adj" fmla="val 3786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91097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>
            <a:extLst>
              <a:ext uri="{FF2B5EF4-FFF2-40B4-BE49-F238E27FC236}">
                <a16:creationId xmlns="" xmlns:a16="http://schemas.microsoft.com/office/drawing/2014/main" id="{8D51EE10-41A4-4F33-A07B-F40BBA2204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04330" y="1233425"/>
            <a:ext cx="2231716" cy="4391149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="" xmlns:a16="http://schemas.microsoft.com/office/drawing/2014/main" id="{C847AC0A-8730-4354-A24E-E9940C84B49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48175" y="3181351"/>
            <a:ext cx="4467225" cy="2247900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25119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38475007-5D38-44E4-A474-54496034024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725612" y="1123949"/>
            <a:ext cx="2319338" cy="4562475"/>
          </a:xfrm>
          <a:prstGeom prst="roundRect">
            <a:avLst>
              <a:gd name="adj" fmla="val 6150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10380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8220BB39-E762-4E17-B6C4-05914D8058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748539" y="2"/>
            <a:ext cx="8694922" cy="6857996"/>
          </a:xfrm>
          <a:custGeom>
            <a:avLst/>
            <a:gdLst>
              <a:gd name="connsiteX0" fmla="*/ 2821319 w 8694922"/>
              <a:gd name="connsiteY0" fmla="*/ 1441449 h 6857996"/>
              <a:gd name="connsiteX1" fmla="*/ 1827544 w 8694922"/>
              <a:gd name="connsiteY1" fmla="*/ 3428998 h 6857996"/>
              <a:gd name="connsiteX2" fmla="*/ 2821319 w 8694922"/>
              <a:gd name="connsiteY2" fmla="*/ 5416547 h 6857996"/>
              <a:gd name="connsiteX3" fmla="*/ 5873603 w 8694922"/>
              <a:gd name="connsiteY3" fmla="*/ 5416547 h 6857996"/>
              <a:gd name="connsiteX4" fmla="*/ 6867378 w 8694922"/>
              <a:gd name="connsiteY4" fmla="*/ 3428998 h 6857996"/>
              <a:gd name="connsiteX5" fmla="*/ 5873603 w 8694922"/>
              <a:gd name="connsiteY5" fmla="*/ 1441449 h 6857996"/>
              <a:gd name="connsiteX6" fmla="*/ 1714500 w 8694922"/>
              <a:gd name="connsiteY6" fmla="*/ 0 h 6857996"/>
              <a:gd name="connsiteX7" fmla="*/ 6980422 w 8694922"/>
              <a:gd name="connsiteY7" fmla="*/ 0 h 6857996"/>
              <a:gd name="connsiteX8" fmla="*/ 8694922 w 8694922"/>
              <a:gd name="connsiteY8" fmla="*/ 3428998 h 6857996"/>
              <a:gd name="connsiteX9" fmla="*/ 6980422 w 8694922"/>
              <a:gd name="connsiteY9" fmla="*/ 6857996 h 6857996"/>
              <a:gd name="connsiteX10" fmla="*/ 1714500 w 8694922"/>
              <a:gd name="connsiteY10" fmla="*/ 6857996 h 6857996"/>
              <a:gd name="connsiteX11" fmla="*/ 0 w 8694922"/>
              <a:gd name="connsiteY11" fmla="*/ 3428998 h 685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694922" h="6857996">
                <a:moveTo>
                  <a:pt x="2821319" y="1441449"/>
                </a:moveTo>
                <a:lnTo>
                  <a:pt x="1827544" y="3428998"/>
                </a:lnTo>
                <a:lnTo>
                  <a:pt x="2821319" y="5416547"/>
                </a:lnTo>
                <a:lnTo>
                  <a:pt x="5873603" y="5416547"/>
                </a:lnTo>
                <a:lnTo>
                  <a:pt x="6867378" y="3428998"/>
                </a:lnTo>
                <a:lnTo>
                  <a:pt x="5873603" y="1441449"/>
                </a:lnTo>
                <a:close/>
                <a:moveTo>
                  <a:pt x="1714500" y="0"/>
                </a:moveTo>
                <a:lnTo>
                  <a:pt x="6980422" y="0"/>
                </a:lnTo>
                <a:lnTo>
                  <a:pt x="8694922" y="3428998"/>
                </a:lnTo>
                <a:lnTo>
                  <a:pt x="6980422" y="6857996"/>
                </a:lnTo>
                <a:lnTo>
                  <a:pt x="1714500" y="6857996"/>
                </a:lnTo>
                <a:lnTo>
                  <a:pt x="0" y="3428998"/>
                </a:ln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68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FB624A60-842C-4B97-940F-8149EE446D7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42924" y="311944"/>
            <a:ext cx="4895851" cy="6234112"/>
          </a:xfrm>
          <a:custGeom>
            <a:avLst/>
            <a:gdLst>
              <a:gd name="connsiteX0" fmla="*/ 2702609 w 4895851"/>
              <a:gd name="connsiteY0" fmla="*/ 4260056 h 6234112"/>
              <a:gd name="connsiteX1" fmla="*/ 4707842 w 4895851"/>
              <a:gd name="connsiteY1" fmla="*/ 4260056 h 6234112"/>
              <a:gd name="connsiteX2" fmla="*/ 4895851 w 4895851"/>
              <a:gd name="connsiteY2" fmla="*/ 4448065 h 6234112"/>
              <a:gd name="connsiteX3" fmla="*/ 4895851 w 4895851"/>
              <a:gd name="connsiteY3" fmla="*/ 6046103 h 6234112"/>
              <a:gd name="connsiteX4" fmla="*/ 4707842 w 4895851"/>
              <a:gd name="connsiteY4" fmla="*/ 6234112 h 6234112"/>
              <a:gd name="connsiteX5" fmla="*/ 2702609 w 4895851"/>
              <a:gd name="connsiteY5" fmla="*/ 6234112 h 6234112"/>
              <a:gd name="connsiteX6" fmla="*/ 2514600 w 4895851"/>
              <a:gd name="connsiteY6" fmla="*/ 6046103 h 6234112"/>
              <a:gd name="connsiteX7" fmla="*/ 2514600 w 4895851"/>
              <a:gd name="connsiteY7" fmla="*/ 4448065 h 6234112"/>
              <a:gd name="connsiteX8" fmla="*/ 2702609 w 4895851"/>
              <a:gd name="connsiteY8" fmla="*/ 4260056 h 6234112"/>
              <a:gd name="connsiteX9" fmla="*/ 226790 w 4895851"/>
              <a:gd name="connsiteY9" fmla="*/ 390525 h 6234112"/>
              <a:gd name="connsiteX10" fmla="*/ 2154461 w 4895851"/>
              <a:gd name="connsiteY10" fmla="*/ 390525 h 6234112"/>
              <a:gd name="connsiteX11" fmla="*/ 2381251 w 4895851"/>
              <a:gd name="connsiteY11" fmla="*/ 617315 h 6234112"/>
              <a:gd name="connsiteX12" fmla="*/ 2381251 w 4895851"/>
              <a:gd name="connsiteY12" fmla="*/ 5616797 h 6234112"/>
              <a:gd name="connsiteX13" fmla="*/ 2154461 w 4895851"/>
              <a:gd name="connsiteY13" fmla="*/ 5843587 h 6234112"/>
              <a:gd name="connsiteX14" fmla="*/ 226790 w 4895851"/>
              <a:gd name="connsiteY14" fmla="*/ 5843587 h 6234112"/>
              <a:gd name="connsiteX15" fmla="*/ 0 w 4895851"/>
              <a:gd name="connsiteY15" fmla="*/ 5616797 h 6234112"/>
              <a:gd name="connsiteX16" fmla="*/ 0 w 4895851"/>
              <a:gd name="connsiteY16" fmla="*/ 617315 h 6234112"/>
              <a:gd name="connsiteX17" fmla="*/ 226790 w 4895851"/>
              <a:gd name="connsiteY17" fmla="*/ 390525 h 6234112"/>
              <a:gd name="connsiteX18" fmla="*/ 2741390 w 4895851"/>
              <a:gd name="connsiteY18" fmla="*/ 0 h 6234112"/>
              <a:gd name="connsiteX19" fmla="*/ 4669061 w 4895851"/>
              <a:gd name="connsiteY19" fmla="*/ 0 h 6234112"/>
              <a:gd name="connsiteX20" fmla="*/ 4895851 w 4895851"/>
              <a:gd name="connsiteY20" fmla="*/ 226790 h 6234112"/>
              <a:gd name="connsiteX21" fmla="*/ 4895851 w 4895851"/>
              <a:gd name="connsiteY21" fmla="*/ 3899916 h 6234112"/>
              <a:gd name="connsiteX22" fmla="*/ 4669061 w 4895851"/>
              <a:gd name="connsiteY22" fmla="*/ 4126706 h 6234112"/>
              <a:gd name="connsiteX23" fmla="*/ 2741390 w 4895851"/>
              <a:gd name="connsiteY23" fmla="*/ 4126706 h 6234112"/>
              <a:gd name="connsiteX24" fmla="*/ 2514600 w 4895851"/>
              <a:gd name="connsiteY24" fmla="*/ 3899916 h 6234112"/>
              <a:gd name="connsiteX25" fmla="*/ 2514600 w 4895851"/>
              <a:gd name="connsiteY25" fmla="*/ 226790 h 6234112"/>
              <a:gd name="connsiteX26" fmla="*/ 2741390 w 4895851"/>
              <a:gd name="connsiteY26" fmla="*/ 0 h 6234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895851" h="6234112">
                <a:moveTo>
                  <a:pt x="2702609" y="4260056"/>
                </a:moveTo>
                <a:lnTo>
                  <a:pt x="4707842" y="4260056"/>
                </a:lnTo>
                <a:cubicBezTo>
                  <a:pt x="4811677" y="4260056"/>
                  <a:pt x="4895851" y="4344230"/>
                  <a:pt x="4895851" y="4448065"/>
                </a:cubicBezTo>
                <a:lnTo>
                  <a:pt x="4895851" y="6046103"/>
                </a:lnTo>
                <a:cubicBezTo>
                  <a:pt x="4895851" y="6149938"/>
                  <a:pt x="4811677" y="6234112"/>
                  <a:pt x="4707842" y="6234112"/>
                </a:cubicBezTo>
                <a:lnTo>
                  <a:pt x="2702609" y="6234112"/>
                </a:lnTo>
                <a:cubicBezTo>
                  <a:pt x="2598774" y="6234112"/>
                  <a:pt x="2514600" y="6149938"/>
                  <a:pt x="2514600" y="6046103"/>
                </a:cubicBezTo>
                <a:lnTo>
                  <a:pt x="2514600" y="4448065"/>
                </a:lnTo>
                <a:cubicBezTo>
                  <a:pt x="2514600" y="4344230"/>
                  <a:pt x="2598774" y="4260056"/>
                  <a:pt x="2702609" y="4260056"/>
                </a:cubicBezTo>
                <a:close/>
                <a:moveTo>
                  <a:pt x="226790" y="390525"/>
                </a:moveTo>
                <a:lnTo>
                  <a:pt x="2154461" y="390525"/>
                </a:lnTo>
                <a:cubicBezTo>
                  <a:pt x="2279714" y="390525"/>
                  <a:pt x="2381251" y="492062"/>
                  <a:pt x="2381251" y="617315"/>
                </a:cubicBezTo>
                <a:lnTo>
                  <a:pt x="2381251" y="5616797"/>
                </a:lnTo>
                <a:cubicBezTo>
                  <a:pt x="2381251" y="5742050"/>
                  <a:pt x="2279714" y="5843587"/>
                  <a:pt x="2154461" y="5843587"/>
                </a:cubicBezTo>
                <a:lnTo>
                  <a:pt x="226790" y="5843587"/>
                </a:lnTo>
                <a:cubicBezTo>
                  <a:pt x="101537" y="5843587"/>
                  <a:pt x="0" y="5742050"/>
                  <a:pt x="0" y="5616797"/>
                </a:cubicBezTo>
                <a:lnTo>
                  <a:pt x="0" y="617315"/>
                </a:lnTo>
                <a:cubicBezTo>
                  <a:pt x="0" y="492062"/>
                  <a:pt x="101537" y="390525"/>
                  <a:pt x="226790" y="390525"/>
                </a:cubicBezTo>
                <a:close/>
                <a:moveTo>
                  <a:pt x="2741390" y="0"/>
                </a:moveTo>
                <a:lnTo>
                  <a:pt x="4669061" y="0"/>
                </a:lnTo>
                <a:cubicBezTo>
                  <a:pt x="4794314" y="0"/>
                  <a:pt x="4895851" y="101537"/>
                  <a:pt x="4895851" y="226790"/>
                </a:cubicBezTo>
                <a:lnTo>
                  <a:pt x="4895851" y="3899916"/>
                </a:lnTo>
                <a:cubicBezTo>
                  <a:pt x="4895851" y="4025169"/>
                  <a:pt x="4794314" y="4126706"/>
                  <a:pt x="4669061" y="4126706"/>
                </a:cubicBezTo>
                <a:lnTo>
                  <a:pt x="2741390" y="4126706"/>
                </a:lnTo>
                <a:cubicBezTo>
                  <a:pt x="2616137" y="4126706"/>
                  <a:pt x="2514600" y="4025169"/>
                  <a:pt x="2514600" y="3899916"/>
                </a:cubicBezTo>
                <a:lnTo>
                  <a:pt x="2514600" y="226790"/>
                </a:lnTo>
                <a:cubicBezTo>
                  <a:pt x="2514600" y="101537"/>
                  <a:pt x="2616137" y="0"/>
                  <a:pt x="2741390" y="0"/>
                </a:cubicBezTo>
                <a:close/>
              </a:path>
            </a:pathLst>
          </a:cu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47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="" xmlns:a16="http://schemas.microsoft.com/office/drawing/2014/main" id="{7EE0C536-BC56-44D8-887C-24A801E2E23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33799" y="1504950"/>
            <a:ext cx="2838451" cy="4357687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3" name="Picture Placeholder 5">
            <a:extLst>
              <a:ext uri="{FF2B5EF4-FFF2-40B4-BE49-F238E27FC236}">
                <a16:creationId xmlns="" xmlns:a16="http://schemas.microsoft.com/office/drawing/2014/main" id="{9C0DC9C6-DBBA-4128-8BDC-6ACCCCE7BC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4374" y="1504950"/>
            <a:ext cx="2838451" cy="4357687"/>
          </a:xfrm>
          <a:prstGeom prst="round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96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08A15C4-12FD-4EB0-8B3D-70473BD0AAD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77250" y="738939"/>
            <a:ext cx="2838450" cy="2998871"/>
          </a:xfrm>
          <a:prstGeom prst="roundRect">
            <a:avLst>
              <a:gd name="adj" fmla="val 9997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="" xmlns:a16="http://schemas.microsoft.com/office/drawing/2014/main" id="{23008B88-BD6A-420D-A123-B3A0C0388F0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05425" y="738939"/>
            <a:ext cx="2838450" cy="2998871"/>
          </a:xfrm>
          <a:prstGeom prst="roundRect">
            <a:avLst>
              <a:gd name="adj" fmla="val 9997"/>
            </a:avLst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86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="" xmlns:a16="http://schemas.microsoft.com/office/drawing/2014/main" id="{C3C7DE4D-996F-419C-AA24-6275D7B4CF8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61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53F6425-E254-42DF-8CEE-05AD77A74DC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76924" y="981075"/>
            <a:ext cx="5400675" cy="489585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82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810356B-B2C1-4AE3-B0DE-843FF75BDD1A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23877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="" xmlns:a16="http://schemas.microsoft.com/office/drawing/2014/main" id="{BD4C780A-FEA2-4BC7-A31C-26FB87A5A46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362326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="" xmlns:a16="http://schemas.microsoft.com/office/drawing/2014/main" id="{5BD92314-46D6-4570-9834-6E31FB70E8D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200775" y="2085975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="" xmlns:a16="http://schemas.microsoft.com/office/drawing/2014/main" id="{0669C55B-B876-460F-B07B-DE6BB78EB726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039224" y="2085974"/>
            <a:ext cx="2628900" cy="4772025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6271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2">
            <a:extLst>
              <a:ext uri="{FF2B5EF4-FFF2-40B4-BE49-F238E27FC236}">
                <a16:creationId xmlns="" xmlns:a16="http://schemas.microsoft.com/office/drawing/2014/main" id="{5223FDD9-D6F7-4B73-8C01-A0EABA4736E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972300" y="0"/>
            <a:ext cx="5219700" cy="685800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654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73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916" r:id="rId2"/>
    <p:sldLayoutId id="2147483897" r:id="rId3"/>
    <p:sldLayoutId id="2147483867" r:id="rId4"/>
    <p:sldLayoutId id="2147483907" r:id="rId5"/>
    <p:sldLayoutId id="2147483908" r:id="rId6"/>
    <p:sldLayoutId id="2147483891" r:id="rId7"/>
    <p:sldLayoutId id="2147483884" r:id="rId8"/>
    <p:sldLayoutId id="2147483902" r:id="rId9"/>
    <p:sldLayoutId id="2147483894" r:id="rId10"/>
    <p:sldLayoutId id="2147483821" r:id="rId11"/>
    <p:sldLayoutId id="2147483838" r:id="rId12"/>
    <p:sldLayoutId id="214748391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>
                <a:solidFill>
                  <a:prstClr val="black"/>
                </a:solidFill>
                <a:cs typeface="B Zar" panose="00000400000000000000" pitchFamily="2" charset="-78"/>
              </a:rPr>
              <a:t>موسسه آنامیس مهرجنوب</a:t>
            </a:r>
            <a:endParaRPr lang="en-US" sz="36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18570" y="1259557"/>
            <a:ext cx="8354860" cy="1127252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>اصول روان سنجی</a:t>
            </a:r>
            <a:endParaRPr lang="en-US" sz="4400" b="1" dirty="0">
              <a:solidFill>
                <a:schemeClr val="bg1"/>
              </a:solidFill>
              <a:cs typeface="B Zar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54930" y="2718887"/>
            <a:ext cx="5774499" cy="8392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دکتر رضا برومند</a:t>
            </a:r>
            <a:endParaRPr lang="en-US" sz="36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376842" y="4128163"/>
            <a:ext cx="2567836" cy="7578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rgbClr val="FF0000"/>
                </a:solidFill>
                <a:cs typeface="B Zar" panose="00000400000000000000" pitchFamily="2" charset="-78"/>
              </a:rPr>
              <a:t>دی ماه 1400</a:t>
            </a:r>
            <a:endParaRPr lang="en-US" sz="3200" b="1" dirty="0">
              <a:solidFill>
                <a:srgbClr val="FF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34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فصل دوم</a:t>
            </a:r>
            <a:endParaRPr lang="en-US" sz="48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117600" y="2298527"/>
            <a:ext cx="9753600" cy="13735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a-IR" altLang="fa-IR" sz="5400" b="1" dirty="0">
                <a:solidFill>
                  <a:srgbClr val="C00000"/>
                </a:solidFill>
                <a:latin typeface="Times New Roman"/>
                <a:cs typeface="B Zar" panose="00000400000000000000" pitchFamily="2" charset="-78"/>
              </a:rPr>
              <a:t>ويژگيهاي آزمونهای روان شناختی</a:t>
            </a:r>
            <a:endParaRPr lang="en-US" altLang="fa-IR" sz="5400" b="1" dirty="0">
              <a:solidFill>
                <a:srgbClr val="C00000"/>
              </a:solidFill>
              <a:latin typeface="Times New Roman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5504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fa-IR" altLang="fa-IR" sz="3200" b="1" dirty="0">
                <a:solidFill>
                  <a:srgbClr val="C00000"/>
                </a:solidFill>
                <a:latin typeface="Times New Roman"/>
                <a:cs typeface="B Zar" panose="00000400000000000000" pitchFamily="2" charset="-78"/>
              </a:rPr>
              <a:t>آزمون رواني</a:t>
            </a:r>
            <a:r>
              <a:rPr lang="fa-IR" altLang="fa-IR" sz="2800" b="1" dirty="0">
                <a:solidFill>
                  <a:srgbClr val="C00000"/>
                </a:solidFill>
                <a:latin typeface="Times New Roman"/>
                <a:cs typeface="B Zar" panose="00000400000000000000" pitchFamily="2" charset="-78"/>
              </a:rPr>
              <a:t> </a:t>
            </a:r>
            <a:r>
              <a:rPr lang="fa-IR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وسيله اي است كه موقعيتي را  فراهم مي كند تا نمونه اي از رفتار برانگيخته </a:t>
            </a:r>
            <a:endParaRPr lang="fa-IR" altLang="fa-IR" sz="2800" b="1" dirty="0" smtClean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fa-IR" altLang="fa-IR" sz="28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شود </a:t>
            </a:r>
            <a:r>
              <a:rPr lang="fa-IR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و مورد اندازه گيري قرار گيرد</a:t>
            </a:r>
            <a:r>
              <a:rPr lang="fa-IR" altLang="fa-IR" sz="28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.</a:t>
            </a:r>
          </a:p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fa-IR" altLang="fa-IR" sz="28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بنابراین یک آزمون روانی سه چیز را موجب می شود:</a:t>
            </a:r>
          </a:p>
          <a:p>
            <a:pPr lvl="0" algn="r" rtl="1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a-IR" altLang="fa-IR" sz="28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1-</a:t>
            </a:r>
            <a:r>
              <a:rPr lang="fa-IR" altLang="fa-IR" sz="24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ايجاد </a:t>
            </a:r>
            <a:r>
              <a:rPr lang="fa-IR" altLang="fa-IR" sz="24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شرايط براي ظهور </a:t>
            </a:r>
            <a:r>
              <a:rPr lang="fa-IR" altLang="fa-IR" sz="24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رفتار</a:t>
            </a:r>
          </a:p>
          <a:p>
            <a:pPr lvl="0" algn="r" rtl="1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a-IR" altLang="fa-IR" sz="24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2-بروز نمونه </a:t>
            </a:r>
            <a:r>
              <a:rPr lang="fa-IR" altLang="fa-IR" sz="24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اي از رفتار مورد اندازه </a:t>
            </a:r>
            <a:r>
              <a:rPr lang="fa-IR" altLang="fa-IR" sz="24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گيري</a:t>
            </a:r>
          </a:p>
          <a:p>
            <a:pPr lvl="0" algn="r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r>
              <a:rPr lang="fa-IR" altLang="fa-IR" sz="24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3-</a:t>
            </a:r>
            <a:r>
              <a:rPr lang="fa-IR" altLang="fa-IR" sz="24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سنجيدن رفتارهاي ظاهر شده</a:t>
            </a:r>
            <a:endParaRPr lang="en-US" altLang="fa-IR" sz="24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lvl="0" algn="r" rtl="1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endParaRPr lang="en-US" altLang="fa-IR" sz="24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lvl="0" algn="r" rtl="1" fontAlgn="base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</a:pPr>
            <a:endParaRPr lang="en-US" altLang="fa-IR" sz="2400" b="1" dirty="0">
              <a:solidFill>
                <a:srgbClr val="000000"/>
              </a:solidFill>
              <a:latin typeface="Times New Roman"/>
              <a:cs typeface="Times New Roman" panose="02020603050405020304" pitchFamily="18" charset="0"/>
            </a:endParaRPr>
          </a:p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fa-IR" altLang="fa-IR" sz="2800" b="1" dirty="0" smtClean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endParaRPr lang="fa-IR" altLang="fa-IR" sz="28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fa-IR" altLang="fa-IR" sz="2800" b="1" dirty="0">
                <a:solidFill>
                  <a:srgbClr val="000000"/>
                </a:solidFill>
                <a:latin typeface="Times New Roman"/>
                <a:cs typeface="Times New Roman" panose="02020603050405020304" pitchFamily="18" charset="0"/>
              </a:rPr>
              <a:t>                                       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تعريف آزمون رواني</a:t>
            </a:r>
            <a:endParaRPr lang="fa-IR" sz="2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71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در شرايطي ميتوان گفت كه يك </a:t>
            </a:r>
            <a:r>
              <a:rPr lang="fa-IR" altLang="fa-IR" sz="3600" b="1" dirty="0">
                <a:solidFill>
                  <a:srgbClr val="00CC99"/>
                </a:solidFill>
                <a:latin typeface="Times New Roman"/>
                <a:cs typeface="B Zar" panose="00000400000000000000" pitchFamily="2" charset="-78"/>
              </a:rPr>
              <a:t>آزمون رواني</a:t>
            </a:r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داريم كه حداقل داراي سه ويژگي زير باشد:</a:t>
            </a:r>
          </a:p>
          <a:p>
            <a:pPr marL="342900" lvl="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ar-SA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۱-</a:t>
            </a:r>
            <a:r>
              <a:rPr lang="ar-SA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  <a:hlinkClick r:id="rId3" action="ppaction://hlinksldjump"/>
              </a:rPr>
              <a:t>اعتبار</a:t>
            </a:r>
            <a:endParaRPr lang="ar-SA" altLang="fa-IR" sz="32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marL="342900" lvl="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ar-SA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۲-</a:t>
            </a:r>
            <a:r>
              <a:rPr lang="ar-SA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  <a:hlinkClick r:id="" action="ppaction://noaction"/>
              </a:rPr>
              <a:t>روايي</a:t>
            </a:r>
            <a:endParaRPr lang="ar-SA" altLang="fa-IR" sz="32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marL="342900" lvl="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ar-SA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۳-</a:t>
            </a:r>
            <a:r>
              <a:rPr lang="ar-SA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  <a:hlinkClick r:id="" action="ppaction://noaction"/>
              </a:rPr>
              <a:t>حساسيت</a:t>
            </a:r>
            <a:r>
              <a:rPr lang="ar-SA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(با ظرافت تشخيص)</a:t>
            </a:r>
            <a:r>
              <a:rPr lang="fa-IR" altLang="fa-IR" sz="36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</a:t>
            </a:r>
            <a:endParaRPr lang="en-US" altLang="fa-IR" sz="36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altLang="fa-IR" sz="3200" b="1" dirty="0">
                <a:solidFill>
                  <a:srgbClr val="C00000"/>
                </a:solidFill>
                <a:latin typeface="Times New Roman"/>
                <a:cs typeface="B Zar" panose="00000400000000000000" pitchFamily="2" charset="-78"/>
              </a:rPr>
              <a:t>ويژگيهاي اصلي آزمون</a:t>
            </a:r>
            <a:endParaRPr lang="fa-IR" sz="2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71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ـ اگر آزموني را براي يك آزمودني چند بار اجرا كنيم </a:t>
            </a:r>
            <a:r>
              <a:rPr lang="ar-SA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،نتايج نسبتاَ يكسان و مشابهي به دست آيد</a:t>
            </a:r>
          </a:p>
          <a:p>
            <a:pPr marL="342900" lvl="0" indent="-342900" algn="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ar-SA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- </a:t>
            </a:r>
            <a:r>
              <a:rPr lang="ar-SA" altLang="fa-IR" sz="3200" b="1" dirty="0">
                <a:solidFill>
                  <a:srgbClr val="800000"/>
                </a:solidFill>
                <a:latin typeface="Times New Roman"/>
                <a:cs typeface="B Zar" panose="00000400000000000000" pitchFamily="2" charset="-78"/>
              </a:rPr>
              <a:t>اعتبار</a:t>
            </a:r>
            <a:r>
              <a:rPr lang="ar-SA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آزمون ،بيانگر پايداري و ثبات نتايج يك آزمون در اجراهاي متعدد است.</a:t>
            </a:r>
            <a:endParaRPr lang="en-US" altLang="fa-IR" sz="32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تعريف </a:t>
            </a:r>
            <a:r>
              <a:rPr lang="fa-IR" altLang="fa-IR" sz="3200" b="1" dirty="0">
                <a:solidFill>
                  <a:srgbClr val="800000"/>
                </a:solidFill>
                <a:latin typeface="Times New Roman"/>
                <a:cs typeface="B Zar" panose="00000400000000000000" pitchFamily="2" charset="-78"/>
              </a:rPr>
              <a:t>اعتبار</a:t>
            </a:r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(يا </a:t>
            </a:r>
            <a:r>
              <a:rPr lang="fa-IR" altLang="fa-IR" sz="3200" b="1" dirty="0">
                <a:solidFill>
                  <a:srgbClr val="800000"/>
                </a:solidFill>
                <a:latin typeface="Times New Roman"/>
                <a:cs typeface="B Zar" panose="00000400000000000000" pitchFamily="2" charset="-78"/>
              </a:rPr>
              <a:t>پايايي</a:t>
            </a:r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)</a:t>
            </a:r>
            <a:endParaRPr lang="fa-IR" sz="2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71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8"/>
            <a:ext cx="11683652" cy="5008936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just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fa-IR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ادعاي سازنده آزمون مبني بر اين كه آزمون وي داراي اعتبار است </a:t>
            </a:r>
            <a:r>
              <a:rPr lang="ar-SA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، كافي نيست ،و لازم است با استفاده از روشهاي مورد توافق ،اعتبار آزمون محاسبه شود. روشهاي اندازه گيري و تعيين اعتبار آزمون عبارتند از:</a:t>
            </a:r>
          </a:p>
          <a:p>
            <a:pPr marL="342900" lvl="0" indent="-342900" algn="just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ar-SA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  <a:hlinkClick r:id="rId3" action="ppaction://hlinksldjump"/>
              </a:rPr>
              <a:t>اجراي مجدد آزمون</a:t>
            </a:r>
            <a:endParaRPr lang="ar-SA" altLang="fa-IR" sz="28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marL="342900" lvl="0" indent="-342900" algn="just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ar-SA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  <a:hlinkClick r:id="" action="ppaction://noaction"/>
              </a:rPr>
              <a:t>اجراي فرم موازي آزمون</a:t>
            </a:r>
            <a:endParaRPr lang="ar-SA" altLang="fa-IR" sz="28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marL="342900" lvl="0" indent="-342900" algn="just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ar-SA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  <a:hlinkClick r:id="" action="ppaction://noaction"/>
              </a:rPr>
              <a:t>دو نيمه كردن</a:t>
            </a:r>
            <a:endParaRPr lang="ar-SA" altLang="fa-IR" sz="28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marL="342900" lvl="0" indent="-342900" algn="just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ar-SA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  <a:hlinkClick r:id="" action="ppaction://noaction"/>
              </a:rPr>
              <a:t>كود</a:t>
            </a:r>
            <a:r>
              <a:rPr lang="fa-IR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  <a:hlinkClick r:id="" action="ppaction://noaction"/>
              </a:rPr>
              <a:t>ر</a:t>
            </a:r>
            <a:r>
              <a:rPr lang="ar-SA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  <a:hlinkClick r:id="" action="ppaction://noaction"/>
              </a:rPr>
              <a:t>- ريچاردسون</a:t>
            </a:r>
            <a:endParaRPr lang="en-US" altLang="fa-IR" sz="28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روشهاي اندازه گيري </a:t>
            </a:r>
            <a:r>
              <a:rPr lang="fa-IR" altLang="fa-IR" sz="3200" b="1" dirty="0">
                <a:solidFill>
                  <a:srgbClr val="800000"/>
                </a:solidFill>
                <a:latin typeface="Times New Roman"/>
                <a:cs typeface="B Zar" panose="00000400000000000000" pitchFamily="2" charset="-78"/>
              </a:rPr>
              <a:t>اعتبار</a:t>
            </a:r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يك آزمون</a:t>
            </a:r>
            <a:endParaRPr lang="fa-IR" sz="2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00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88357" y="2438400"/>
            <a:ext cx="10668000" cy="19013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روشهاي برآورد اعتبار آزمون</a:t>
            </a:r>
            <a:r>
              <a:rPr lang="fa-IR" altLang="fa-IR" sz="36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/>
            </a:r>
            <a:br>
              <a:rPr lang="fa-IR" altLang="fa-IR" sz="36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</a:br>
            <a:r>
              <a:rPr lang="fa-IR" altLang="fa-IR" sz="36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</a:t>
            </a:r>
            <a:r>
              <a:rPr lang="ar-SA" altLang="fa-IR" sz="44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١- روش اجراي مجدد آزمون</a:t>
            </a:r>
            <a:endParaRPr lang="fa-IR" sz="32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621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ar-SA" altLang="fa-IR" sz="32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در </a:t>
            </a:r>
            <a:r>
              <a:rPr lang="ar-SA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روش اجراي مجدد آزمون به منظور اندازه گيري اعتبار آن ، آزمون را دو بار ،و با فاصله زماني ،اجرا مي كنيم</a:t>
            </a:r>
            <a:r>
              <a:rPr lang="ar-SA" altLang="fa-IR" sz="32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.</a:t>
            </a:r>
            <a:endParaRPr lang="fa-IR" altLang="fa-IR" sz="3200" b="1" dirty="0" smtClean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ar-SA" altLang="fa-IR" sz="32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بين </a:t>
            </a:r>
            <a:r>
              <a:rPr lang="ar-SA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نتايج حاصل از دو بار اجرا ضريب همبستگي محاسبه مي</a:t>
            </a:r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</a:t>
            </a:r>
            <a:r>
              <a:rPr lang="ar-SA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كنيم </a:t>
            </a:r>
            <a:r>
              <a:rPr lang="ar-SA" altLang="fa-IR" sz="32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،كه </a:t>
            </a:r>
            <a:r>
              <a:rPr lang="ar-SA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آن </a:t>
            </a:r>
            <a:r>
              <a:rPr lang="en-US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</a:t>
            </a:r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</a:t>
            </a:r>
            <a:r>
              <a:rPr lang="ar-SA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مي نامند.</a:t>
            </a:r>
            <a:r>
              <a:rPr lang="en-US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«</a:t>
            </a:r>
            <a:r>
              <a:rPr lang="ar-SA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ضريب اعتبار</a:t>
            </a:r>
            <a:r>
              <a:rPr lang="en-US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»</a:t>
            </a:r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</a:t>
            </a:r>
            <a:r>
              <a:rPr lang="ar-SA" altLang="fa-IR" sz="32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را</a:t>
            </a:r>
            <a:r>
              <a:rPr lang="fa-IR" altLang="fa-IR" sz="32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</a:t>
            </a:r>
            <a:r>
              <a:rPr lang="ar-SA" altLang="fa-IR" sz="32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تفسير </a:t>
            </a:r>
            <a:r>
              <a:rPr lang="ar-SA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ضريب اعتبار به دست آمده ، بيانگر وجود يا</a:t>
            </a:r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عدم</a:t>
            </a:r>
            <a:r>
              <a:rPr lang="ar-SA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وجود اعتبار است.</a:t>
            </a:r>
            <a:endParaRPr lang="en-US" altLang="fa-IR" sz="32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SA" altLang="fa-IR" sz="4000" b="1" dirty="0">
                <a:solidFill>
                  <a:srgbClr val="C00000"/>
                </a:solidFill>
                <a:latin typeface="Times New Roman"/>
                <a:cs typeface="B Zar" panose="00000400000000000000" pitchFamily="2" charset="-78"/>
              </a:rPr>
              <a:t>١- روش اجراي مجدد آزمون</a:t>
            </a:r>
            <a:endParaRPr lang="fa-IR" sz="2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00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fa-IR" altLang="fa-IR" sz="2800" b="1" dirty="0" smtClean="0">
                <a:latin typeface="Times New Roman"/>
                <a:cs typeface="B Zar" panose="00000400000000000000" pitchFamily="2" charset="-78"/>
              </a:rPr>
              <a:t> سؤال: آيا </a:t>
            </a:r>
            <a:r>
              <a:rPr lang="fa-IR" altLang="fa-IR" sz="2800" b="1" dirty="0">
                <a:latin typeface="Times New Roman"/>
                <a:cs typeface="B Zar" panose="00000400000000000000" pitchFamily="2" charset="-78"/>
              </a:rPr>
              <a:t>در اجراي مجدد آزمون ٬ ضريب اعتبار به ميزان </a:t>
            </a:r>
            <a:r>
              <a:rPr lang="ar-SA" altLang="fa-IR" sz="2800" b="1" dirty="0">
                <a:latin typeface="Times New Roman"/>
                <a:cs typeface="B Zar" panose="00000400000000000000" pitchFamily="2" charset="-78"/>
              </a:rPr>
              <a:t>١ به دست</a:t>
            </a:r>
            <a:endParaRPr lang="fa-IR" altLang="fa-IR" sz="2800" b="1" dirty="0">
              <a:latin typeface="Times New Roman"/>
              <a:cs typeface="B Zar" panose="00000400000000000000" pitchFamily="2" charset="-78"/>
            </a:endParaRPr>
          </a:p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ar-SA" altLang="fa-IR" sz="2800" b="1" dirty="0">
                <a:latin typeface="Times New Roman"/>
                <a:cs typeface="B Zar" panose="00000400000000000000" pitchFamily="2" charset="-78"/>
              </a:rPr>
              <a:t> مي آيد؟</a:t>
            </a:r>
            <a:endParaRPr lang="en-US" altLang="fa-IR" sz="2800" b="1" dirty="0">
              <a:latin typeface="Times New Roman"/>
              <a:cs typeface="B Zar" panose="00000400000000000000" pitchFamily="2" charset="-78"/>
            </a:endParaRPr>
          </a:p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fa-IR" altLang="fa-IR" sz="3200" b="1" dirty="0" smtClean="0">
                <a:solidFill>
                  <a:srgbClr val="C00000"/>
                </a:solidFill>
                <a:latin typeface="Times New Roman"/>
                <a:cs typeface="B Zar" panose="00000400000000000000" pitchFamily="2" charset="-78"/>
              </a:rPr>
              <a:t>پاسخ: خير</a:t>
            </a:r>
            <a:r>
              <a:rPr lang="fa-IR" altLang="fa-IR" sz="3200" b="1" dirty="0">
                <a:latin typeface="Times New Roman"/>
                <a:cs typeface="B Zar" panose="00000400000000000000" pitchFamily="2" charset="-78"/>
              </a:rPr>
              <a:t>.</a:t>
            </a:r>
          </a:p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fa-IR" altLang="fa-IR" sz="2800" b="1" dirty="0">
                <a:latin typeface="Times New Roman"/>
                <a:cs typeface="B Zar" panose="00000400000000000000" pitchFamily="2" charset="-78"/>
              </a:rPr>
              <a:t>زيرا عوامل متعددي همچون :</a:t>
            </a:r>
          </a:p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fa-IR" altLang="fa-IR" sz="2800" b="1" dirty="0">
                <a:latin typeface="Times New Roman"/>
                <a:cs typeface="B Zar" panose="00000400000000000000" pitchFamily="2" charset="-78"/>
              </a:rPr>
              <a:t>تمرين</a:t>
            </a:r>
            <a:r>
              <a:rPr lang="ar-SA" altLang="fa-IR" sz="2800" b="1" dirty="0">
                <a:latin typeface="Times New Roman"/>
                <a:cs typeface="B Zar" panose="00000400000000000000" pitchFamily="2" charset="-78"/>
              </a:rPr>
              <a:t>،خستگي ،وضعيت عاطفي ،</a:t>
            </a:r>
            <a:r>
              <a:rPr lang="fa-IR" altLang="fa-IR" sz="2800" b="1" dirty="0">
                <a:latin typeface="Times New Roman"/>
                <a:cs typeface="B Zar" panose="00000400000000000000" pitchFamily="2" charset="-78"/>
              </a:rPr>
              <a:t>و </a:t>
            </a:r>
            <a:r>
              <a:rPr lang="ar-SA" altLang="fa-IR" sz="2800" b="1" dirty="0">
                <a:latin typeface="Times New Roman"/>
                <a:cs typeface="B Zar" panose="00000400000000000000" pitchFamily="2" charset="-78"/>
              </a:rPr>
              <a:t>شرايط آزمون بر روي نتايج آزمون در حال اجراي مجدد تاثير مي</a:t>
            </a:r>
            <a:r>
              <a:rPr lang="fa-IR" altLang="fa-IR" sz="2800" b="1" dirty="0">
                <a:latin typeface="Times New Roman"/>
                <a:cs typeface="B Zar" panose="00000400000000000000" pitchFamily="2" charset="-78"/>
              </a:rPr>
              <a:t> </a:t>
            </a:r>
            <a:r>
              <a:rPr lang="ar-SA" altLang="fa-IR" sz="2800" b="1" dirty="0">
                <a:latin typeface="Times New Roman"/>
                <a:cs typeface="B Zar" panose="00000400000000000000" pitchFamily="2" charset="-78"/>
              </a:rPr>
              <a:t>گذارد</a:t>
            </a:r>
            <a:r>
              <a:rPr lang="ar-SA" altLang="fa-IR" sz="2800" b="1" dirty="0" smtClean="0">
                <a:latin typeface="Times New Roman"/>
                <a:cs typeface="B Zar" panose="00000400000000000000" pitchFamily="2" charset="-78"/>
              </a:rPr>
              <a:t>.</a:t>
            </a:r>
            <a:endParaRPr lang="en-US" altLang="fa-IR" sz="2800" b="1" dirty="0">
              <a:latin typeface="Times New Roman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ar-SA" altLang="fa-IR" sz="4000" b="1" dirty="0">
                <a:solidFill>
                  <a:srgbClr val="C00000"/>
                </a:solidFill>
                <a:latin typeface="Times New Roman"/>
                <a:cs typeface="B Zar" panose="00000400000000000000" pitchFamily="2" charset="-78"/>
              </a:rPr>
              <a:t>١- روش اجراي مجدد آزمون</a:t>
            </a:r>
            <a:endParaRPr lang="fa-IR" sz="2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00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ar-SA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۱- آزمون جديد را اجرا كنيد</a:t>
            </a:r>
          </a:p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ar-SA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۲- پس از اجراي اول، مجدداَ(همان ساعت ،همان روز يا چند روز بعد)همان آزمون را اجرا كنيد.</a:t>
            </a:r>
          </a:p>
          <a:p>
            <a:pPr marL="342900" lvl="0" indent="-342900" algn="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ar-SA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۳- بين نمرات اجراي اول آزمون و اجراي دوم آزمون ، ضريب همبستگي محاسبه كنيد.</a:t>
            </a:r>
          </a:p>
          <a:p>
            <a:pPr marL="342900" lvl="0" indent="-342900" algn="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ar-SA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۴- ضريب همبستگي را براي ارزشيابي اعتبار آزمون تفسير كنيد.</a:t>
            </a:r>
            <a:endParaRPr lang="en-US" altLang="fa-IR" sz="28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مراحل اجرايي محاسبه </a:t>
            </a:r>
            <a:r>
              <a:rPr lang="fa-IR" altLang="fa-IR" sz="3200" b="1" dirty="0">
                <a:solidFill>
                  <a:srgbClr val="800000"/>
                </a:solidFill>
                <a:latin typeface="Times New Roman"/>
                <a:cs typeface="B Zar" panose="00000400000000000000" pitchFamily="2" charset="-78"/>
              </a:rPr>
              <a:t>اعتبار</a:t>
            </a:r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آزمون </a:t>
            </a:r>
            <a:r>
              <a:rPr lang="fa-IR" altLang="fa-IR" sz="32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به  </a:t>
            </a:r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روش اجراي مجدد:</a:t>
            </a:r>
            <a:endParaRPr lang="fa-IR" sz="2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800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88357" y="2191657"/>
            <a:ext cx="10668000" cy="214811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روشهاي برآورد </a:t>
            </a:r>
            <a:r>
              <a:rPr lang="fa-IR" altLang="fa-IR" sz="3200" b="1" dirty="0">
                <a:solidFill>
                  <a:srgbClr val="800000"/>
                </a:solidFill>
                <a:latin typeface="Times New Roman"/>
                <a:cs typeface="B Zar" panose="00000400000000000000" pitchFamily="2" charset="-78"/>
              </a:rPr>
              <a:t>اعتبار</a:t>
            </a:r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آزمون</a:t>
            </a:r>
            <a:r>
              <a:rPr lang="fa-IR" altLang="fa-IR" sz="44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/>
            </a:r>
            <a:br>
              <a:rPr lang="fa-IR" altLang="fa-IR" sz="44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</a:br>
            <a:r>
              <a:rPr lang="ar-SA" altLang="fa-IR" sz="44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۲</a:t>
            </a:r>
            <a:r>
              <a:rPr lang="ar-SA" altLang="fa-IR" sz="40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- روش اجراي فرم موازي</a:t>
            </a:r>
            <a:endParaRPr lang="fa-IR" sz="40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0980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241126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solidFill>
                  <a:srgbClr val="002060"/>
                </a:solidFill>
                <a:cs typeface="B Zar" panose="00000400000000000000" pitchFamily="2" charset="-78"/>
              </a:rPr>
              <a:t>معرفی مدرس</a:t>
            </a:r>
            <a:endParaRPr lang="en-US" sz="36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97" y="1191449"/>
            <a:ext cx="11348581" cy="47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674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fa-IR" altLang="fa-IR" sz="36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فصل اول : </a:t>
            </a:r>
            <a:r>
              <a:rPr lang="fa-IR" altLang="fa-IR" sz="36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  <a:hlinkClick r:id="rId3" action="ppaction://hlinksldjump"/>
              </a:rPr>
              <a:t>تاريخچه آزمونها</a:t>
            </a:r>
            <a:endParaRPr lang="fa-IR" altLang="fa-IR" sz="36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fa-IR" altLang="fa-IR" sz="36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فصل دوم : </a:t>
            </a:r>
            <a:r>
              <a:rPr lang="fa-IR" altLang="fa-IR" sz="36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  <a:hlinkClick r:id="rId4" action="ppaction://hlinksldjump"/>
              </a:rPr>
              <a:t>ويژگيهاي آزمونها</a:t>
            </a:r>
            <a:endParaRPr lang="fa-IR" altLang="fa-IR" sz="36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fa-IR" altLang="fa-IR" sz="36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فصل سوم : </a:t>
            </a:r>
            <a:r>
              <a:rPr lang="fa-IR" altLang="fa-IR" sz="36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  <a:hlinkClick r:id="" action="ppaction://noaction"/>
              </a:rPr>
              <a:t>اجرا و نمره گذاري آزمونها</a:t>
            </a:r>
            <a:endParaRPr lang="fa-IR" altLang="fa-IR" sz="36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fa-IR" altLang="fa-IR" sz="36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فصل چهارم : </a:t>
            </a:r>
            <a:r>
              <a:rPr lang="fa-IR" altLang="fa-IR" sz="36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  <a:hlinkClick r:id="" action="ppaction://noaction"/>
              </a:rPr>
              <a:t>بيان نتايج آزمونها </a:t>
            </a:r>
            <a:endParaRPr lang="fa-IR" altLang="fa-IR" sz="36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3"/>
            <a:ext cx="10296394" cy="1016085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28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/>
            </a:r>
            <a:br>
              <a:rPr lang="fa-IR" sz="28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</a:br>
            <a:r>
              <a:rPr lang="fa-IR" sz="28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>فهرست مطالب</a:t>
            </a:r>
            <a:endParaRPr lang="fa-IR" sz="2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6723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fa-IR" altLang="fa-IR" sz="36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فصل </a:t>
            </a:r>
            <a:r>
              <a:rPr lang="fa-IR" altLang="fa-IR" sz="36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پنجم : </a:t>
            </a:r>
            <a:r>
              <a:rPr lang="fa-IR" altLang="fa-IR" sz="36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  <a:hlinkClick r:id="" action="ppaction://noaction"/>
              </a:rPr>
              <a:t>طبقه بندي آزمونها </a:t>
            </a:r>
            <a:endParaRPr lang="fa-IR" altLang="fa-IR" sz="36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fa-IR" altLang="fa-IR" sz="36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فصل ششم : </a:t>
            </a:r>
            <a:r>
              <a:rPr lang="fa-IR" altLang="fa-IR" sz="36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  <a:hlinkClick r:id="" action="ppaction://noaction"/>
              </a:rPr>
              <a:t>آزمونهاي هوش </a:t>
            </a:r>
            <a:endParaRPr lang="fa-IR" altLang="fa-IR" sz="36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fa-IR" altLang="fa-IR" sz="36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فصل هفتم : </a:t>
            </a:r>
            <a:r>
              <a:rPr lang="fa-IR" altLang="fa-IR" sz="36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  <a:hlinkClick r:id="" action="ppaction://noaction"/>
              </a:rPr>
              <a:t>آزمونهاي استعداد </a:t>
            </a:r>
            <a:endParaRPr lang="fa-IR" altLang="fa-IR" sz="36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fa-IR" altLang="fa-IR" sz="36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فصل هشتم : </a:t>
            </a:r>
            <a:r>
              <a:rPr lang="fa-IR" altLang="fa-IR" sz="36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  <a:hlinkClick r:id="" action="ppaction://noaction"/>
              </a:rPr>
              <a:t>آزمونهاي شخصيت</a:t>
            </a:r>
            <a:endParaRPr lang="en-US" altLang="fa-IR" sz="36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3"/>
            <a:ext cx="10296394" cy="1016085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28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/>
            </a:r>
            <a:br>
              <a:rPr lang="fa-IR" sz="2800" b="1" dirty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</a:br>
            <a:r>
              <a:rPr lang="fa-IR" sz="28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Lucida Sans Unicode"/>
                <a:cs typeface="B Zar" panose="00000400000000000000" pitchFamily="2" charset="-78"/>
              </a:rPr>
              <a:t>فهرست مطالب</a:t>
            </a:r>
            <a:endParaRPr lang="fa-IR" sz="2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915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800" b="1" dirty="0" smtClean="0">
                <a:solidFill>
                  <a:srgbClr val="C00000"/>
                </a:solidFill>
                <a:cs typeface="B Zar" panose="00000400000000000000" pitchFamily="2" charset="-78"/>
              </a:rPr>
              <a:t>فصل اول</a:t>
            </a:r>
            <a:endParaRPr lang="en-US" sz="4800" b="1" dirty="0">
              <a:solidFill>
                <a:srgbClr val="C00000"/>
              </a:solidFill>
              <a:cs typeface="B Zar" panose="00000400000000000000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032000" y="2298527"/>
            <a:ext cx="7431313" cy="13735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ctr" rtl="1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fa-IR" altLang="fa-IR" sz="54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تاریخچه آزمون های روانی</a:t>
            </a:r>
            <a:endParaRPr lang="en-US" altLang="fa-IR" sz="54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02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lvl="1" algn="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fa-IR" altLang="fa-IR" sz="32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آزمون </a:t>
            </a:r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سازي درروانشناسي سابقه اي نسبتاَ طولاني دارد</a:t>
            </a:r>
            <a:r>
              <a:rPr lang="fa-IR" altLang="fa-IR" sz="32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.</a:t>
            </a:r>
          </a:p>
          <a:p>
            <a:pPr lvl="1" algn="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fa-IR" altLang="fa-IR" sz="32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</a:t>
            </a:r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جيمز مك كين كتل(روانشناس آمريكايي) در سال </a:t>
            </a:r>
            <a:r>
              <a:rPr lang="ar-SA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۱۸۹۰ كلمه   تست </a:t>
            </a:r>
            <a:r>
              <a:rPr lang="ar-SA" altLang="fa-IR" sz="32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(</a:t>
            </a:r>
            <a:r>
              <a:rPr lang="ar-SA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آزمون) را براي اولين بار به كار برد </a:t>
            </a:r>
            <a:r>
              <a:rPr lang="fa-IR" altLang="fa-IR" sz="28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.</a:t>
            </a:r>
            <a:endParaRPr lang="fa-IR" altLang="fa-IR" sz="3200" b="1" dirty="0" smtClean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lvl="1" algn="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fa-IR" altLang="fa-IR" sz="32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</a:t>
            </a:r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آلفرد بينه نيز اولين آزمون رواني را (كه آزمون هوش بود) در سال </a:t>
            </a:r>
            <a:r>
              <a:rPr lang="ar-SA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۱۹۰۵ ارائه داد.</a:t>
            </a:r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</a:t>
            </a:r>
            <a:endParaRPr lang="en-US" altLang="fa-IR" sz="32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سابقه روان سنجي وآزمون سازي</a:t>
            </a:r>
            <a:endParaRPr lang="fa-IR" sz="2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672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گالتون در سال </a:t>
            </a:r>
            <a:r>
              <a:rPr lang="ar-SA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١٨٨٤ ويژگيهاي خاصي،از جمله دقت،توان عضلاني و زمان واكنش را اندازه گيري مي كرد و با استفاده از جدولهاي درصدي مي توانست توانايي فرد را با گروه وي مقايسه كند.</a:t>
            </a:r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</a:t>
            </a:r>
            <a:endParaRPr lang="fa-IR" altLang="fa-IR" sz="3200" b="1" dirty="0" smtClean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marL="342900" lvl="0" indent="-342900" algn="r" rtl="1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fa-IR" altLang="fa-IR" sz="32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و</a:t>
            </a:r>
            <a:r>
              <a:rPr lang="ar-SA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ي پيشگام استفاده از فنون آماري در تحليل ويژگيهاي فردي ، و توسعه آزمونهاي رواني است.</a:t>
            </a:r>
            <a:endParaRPr lang="en-US" altLang="fa-IR" sz="32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altLang="fa-IR" sz="3200" b="1" dirty="0">
                <a:solidFill>
                  <a:srgbClr val="C00000"/>
                </a:solidFill>
                <a:latin typeface="Times New Roman"/>
                <a:cs typeface="B Zar" panose="00000400000000000000" pitchFamily="2" charset="-78"/>
              </a:rPr>
              <a:t>تاريخچه آزمون سازي</a:t>
            </a:r>
            <a:endParaRPr lang="fa-IR" sz="2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672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just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</a:pPr>
            <a:r>
              <a:rPr lang="fa-IR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جيمز مك كين كتل </a:t>
            </a:r>
            <a:r>
              <a:rPr lang="ar-SA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،با تهيه آزمونهايي كه توانايي ساده اي را اندازه گيري مي</a:t>
            </a:r>
            <a:r>
              <a:rPr lang="fa-IR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</a:t>
            </a:r>
            <a:r>
              <a:rPr lang="ar-SA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كردند ،به توسعه آزمون سازي و همچنين كاربرد آسان و همگاني آزمونهاي رواني كمك كرد.</a:t>
            </a:r>
          </a:p>
          <a:p>
            <a:pPr marL="342900" lvl="0" indent="-342900" algn="just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</a:pPr>
            <a:r>
              <a:rPr lang="ar-SA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عيب آزمونهاي كتل ،</a:t>
            </a:r>
            <a:r>
              <a:rPr lang="ar-SA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  <a:hlinkClick r:id="" action="ppaction://noaction"/>
              </a:rPr>
              <a:t>فقدان ن</a:t>
            </a:r>
            <a:r>
              <a:rPr lang="fa-IR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  <a:hlinkClick r:id="" action="ppaction://noaction"/>
              </a:rPr>
              <a:t>و</a:t>
            </a:r>
            <a:r>
              <a:rPr lang="ar-SA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  <a:hlinkClick r:id="" action="ppaction://noaction"/>
              </a:rPr>
              <a:t>رم (يا هنجار) </a:t>
            </a:r>
            <a:r>
              <a:rPr lang="ar-SA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بود</a:t>
            </a:r>
            <a:r>
              <a:rPr lang="ar-SA" altLang="fa-IR" sz="28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.</a:t>
            </a:r>
            <a:endParaRPr lang="fa-IR" altLang="fa-IR" sz="2800" b="1" dirty="0" smtClean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marL="342900" lvl="0" indent="-342900" algn="just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</a:pPr>
            <a:r>
              <a:rPr lang="ar-SA" altLang="fa-IR" sz="28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بنابراين </a:t>
            </a:r>
            <a:r>
              <a:rPr lang="ar-SA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،با اجراي آزمونهاي وي ،محقق نمي توانست در مورد وضعيت آزمودني نسبت به گروه اش نظر دهد.</a:t>
            </a:r>
            <a:endParaRPr lang="en-US" altLang="fa-IR" sz="28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تاريخچه آزمون سازي</a:t>
            </a:r>
            <a:endParaRPr lang="fa-IR" sz="2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672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ADB6C630-A149-48ED-A9EF-7C23F0185D98}"/>
              </a:ext>
            </a:extLst>
          </p:cNvPr>
          <p:cNvGrpSpPr/>
          <p:nvPr/>
        </p:nvGrpSpPr>
        <p:grpSpPr>
          <a:xfrm>
            <a:off x="855007" y="990302"/>
            <a:ext cx="2927853" cy="2066050"/>
            <a:chOff x="1044999" y="1666636"/>
            <a:chExt cx="4947284" cy="3319335"/>
          </a:xfrm>
        </p:grpSpPr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92E148E5-B7FD-48F0-9B94-73EFB32AB677}"/>
                </a:ext>
              </a:extLst>
            </p:cNvPr>
            <p:cNvSpPr txBox="1"/>
            <p:nvPr/>
          </p:nvSpPr>
          <p:spPr>
            <a:xfrm>
              <a:off x="1045001" y="1666636"/>
              <a:ext cx="49472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600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B440AE7A-535F-458D-A54E-5E1EA431A644}"/>
                </a:ext>
              </a:extLst>
            </p:cNvPr>
            <p:cNvSpPr txBox="1"/>
            <p:nvPr/>
          </p:nvSpPr>
          <p:spPr>
            <a:xfrm>
              <a:off x="1045002" y="3004750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="" xmlns:a16="http://schemas.microsoft.com/office/drawing/2014/main" id="{1AFA3E84-4736-41D4-B07A-A7826CF26D68}"/>
                </a:ext>
              </a:extLst>
            </p:cNvPr>
            <p:cNvSpPr txBox="1"/>
            <p:nvPr/>
          </p:nvSpPr>
          <p:spPr>
            <a:xfrm>
              <a:off x="1044999" y="4685889"/>
              <a:ext cx="4947281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endParaRPr lang="en-ID" sz="900" dirty="0">
                <a:solidFill>
                  <a:schemeClr val="bg1"/>
                </a:solidFill>
                <a:latin typeface="Roboto" pitchFamily="2" charset="0"/>
                <a:ea typeface="Roboto" pitchFamily="2" charset="0"/>
              </a:endParaRPr>
            </a:p>
          </p:txBody>
        </p:sp>
      </p:grpSp>
      <p:sp>
        <p:nvSpPr>
          <p:cNvPr id="11" name="Picture Placeholder 1">
            <a:extLst>
              <a:ext uri="{FF2B5EF4-FFF2-40B4-BE49-F238E27FC236}">
                <a16:creationId xmlns="" xmlns:a16="http://schemas.microsoft.com/office/drawing/2014/main" id="{82B5C3E0-ADA0-41FB-9593-A40D1724A53F}"/>
              </a:ext>
            </a:extLst>
          </p:cNvPr>
          <p:cNvSpPr txBox="1">
            <a:spLocks/>
          </p:cNvSpPr>
          <p:nvPr/>
        </p:nvSpPr>
        <p:spPr>
          <a:xfrm>
            <a:off x="136329" y="1191449"/>
            <a:ext cx="11683652" cy="4733362"/>
          </a:xfrm>
          <a:prstGeom prst="roundRect">
            <a:avLst>
              <a:gd name="adj" fmla="val 4988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/>
          <a:lstStyle/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</a:pPr>
            <a:r>
              <a:rPr lang="fa-IR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نخستين آزمون </a:t>
            </a:r>
            <a:r>
              <a:rPr lang="fa-IR" altLang="fa-IR" sz="24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(به معناي امروزي آن)</a:t>
            </a:r>
            <a:r>
              <a:rPr lang="fa-IR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توسط بينه و سيمون تهيه و ارائه شد</a:t>
            </a:r>
            <a:r>
              <a:rPr lang="fa-IR" altLang="fa-IR" sz="28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.</a:t>
            </a:r>
          </a:p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</a:pPr>
            <a:r>
              <a:rPr lang="fa-IR" altLang="fa-IR" sz="28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 </a:t>
            </a:r>
            <a:r>
              <a:rPr lang="fa-IR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اين آزمون </a:t>
            </a:r>
            <a:r>
              <a:rPr lang="ar-SA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،هوش را اندازه مي گرفت و داراي </a:t>
            </a:r>
            <a:r>
              <a:rPr lang="ar-SA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  <a:hlinkClick r:id="" action="ppaction://noaction"/>
              </a:rPr>
              <a:t>ن</a:t>
            </a:r>
            <a:r>
              <a:rPr lang="fa-IR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  <a:hlinkClick r:id="" action="ppaction://noaction"/>
              </a:rPr>
              <a:t>و</a:t>
            </a:r>
            <a:r>
              <a:rPr lang="ar-SA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  <a:hlinkClick r:id="" action="ppaction://noaction"/>
              </a:rPr>
              <a:t>رم(يا هنجار) </a:t>
            </a:r>
            <a:r>
              <a:rPr lang="ar-SA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بود</a:t>
            </a:r>
            <a:r>
              <a:rPr lang="ar-SA" altLang="fa-IR" sz="28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.</a:t>
            </a:r>
            <a:endParaRPr lang="fa-IR" altLang="fa-IR" sz="2800" b="1" dirty="0" smtClean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</a:pPr>
            <a:r>
              <a:rPr lang="ar-SA" altLang="fa-IR" sz="28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اين </a:t>
            </a:r>
            <a:r>
              <a:rPr lang="ar-SA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آزمون در سال ۱۹۰۵ ارائه شد.آزمون مذكور ، تا كنون چندين بار تجربه شده است</a:t>
            </a:r>
            <a:r>
              <a:rPr lang="ar-SA" altLang="fa-IR" sz="28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.</a:t>
            </a:r>
            <a:endParaRPr lang="fa-IR" altLang="fa-IR" sz="2800" b="1" dirty="0" smtClean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  <a:p>
            <a:pPr marL="342900" lvl="0" indent="-342900" algn="r" rtl="1" fontAlgn="base">
              <a:lnSpc>
                <a:spcPct val="200000"/>
              </a:lnSpc>
              <a:spcBef>
                <a:spcPct val="20000"/>
              </a:spcBef>
              <a:spcAft>
                <a:spcPct val="0"/>
              </a:spcAft>
            </a:pPr>
            <a:r>
              <a:rPr lang="ar-SA" altLang="fa-IR" sz="2800" b="1" dirty="0" smtClean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معروف </a:t>
            </a:r>
            <a:r>
              <a:rPr lang="ar-SA" altLang="fa-IR" sz="28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ترين فرم تجديد نظر شده به آزمون استنفرد-بينه مشهور است.</a:t>
            </a:r>
            <a:endParaRPr lang="en-US" altLang="fa-IR" sz="2800" b="1" dirty="0">
              <a:solidFill>
                <a:srgbClr val="000000"/>
              </a:solidFill>
              <a:latin typeface="Times New Roman"/>
              <a:cs typeface="B Zar" panose="00000400000000000000" pitchFamily="2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6200384"/>
            <a:ext cx="12192000" cy="551145"/>
          </a:xfrm>
          <a:prstGeom prst="round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موسسه آنامیس مهرجنوب									</a:t>
            </a:r>
            <a:r>
              <a:rPr lang="en-US" sz="2000" b="1" dirty="0" smtClean="0">
                <a:solidFill>
                  <a:schemeClr val="tx1"/>
                </a:solidFill>
                <a:cs typeface="B Badr" panose="00000400000000000000" pitchFamily="2" charset="-78"/>
              </a:rPr>
              <a:t>Anamisfile.ir     </a:t>
            </a:r>
            <a:endParaRPr lang="en-US" sz="2000" b="1" dirty="0">
              <a:solidFill>
                <a:schemeClr val="tx1"/>
              </a:solidFill>
              <a:cs typeface="B Badr" panose="00000400000000000000" pitchFamily="2" charset="-78"/>
            </a:endParaRPr>
          </a:p>
        </p:txBody>
      </p:sp>
      <p:pic>
        <p:nvPicPr>
          <p:cNvPr id="1027" name="Picture 3" descr="C:\Users\09018868042\Desktop\R\لوگو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25368" y1="39236" x2="25368" y2="39236"/>
                        <a14:foregroundMark x1="26471" y1="39236" x2="26471" y2="39236"/>
                        <a14:foregroundMark x1="29044" y1="41667" x2="29044" y2="41667"/>
                        <a14:backgroundMark x1="28309" y1="40278" x2="28309" y2="40278"/>
                        <a14:backgroundMark x1="23529" y1="39236" x2="23529" y2="39236"/>
                        <a14:backgroundMark x1="23897" y1="38889" x2="23897" y2="38889"/>
                        <a14:backgroundMark x1="29044" y1="44444" x2="29044" y2="44444"/>
                        <a14:backgroundMark x1="23529" y1="46528" x2="23529" y2="46528"/>
                        <a14:backgroundMark x1="28309" y1="46528" x2="28309" y2="46528"/>
                        <a14:backgroundMark x1="83824" y1="47222" x2="83824" y2="47222"/>
                        <a14:backgroundMark x1="75735" y1="53125" x2="75735" y2="53125"/>
                        <a14:backgroundMark x1="73897" y1="58681" x2="73897" y2="58681"/>
                        <a14:backgroundMark x1="80147" y1="56597" x2="80147" y2="56597"/>
                        <a14:backgroundMark x1="39706" y1="54861" x2="39706" y2="54861"/>
                        <a14:backgroundMark x1="21324" y1="39236" x2="21324" y2="39236"/>
                        <a14:backgroundMark x1="26103" y1="39236" x2="26103" y2="392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2" y="-262500"/>
            <a:ext cx="1587674" cy="168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628384" y="175364"/>
            <a:ext cx="10296394" cy="814938"/>
          </a:xfrm>
          <a:prstGeom prst="roundRect">
            <a:avLst/>
          </a:prstGeom>
          <a:solidFill>
            <a:srgbClr val="FFD44B"/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altLang="fa-IR" sz="3200" b="1" dirty="0">
                <a:solidFill>
                  <a:srgbClr val="000000"/>
                </a:solidFill>
                <a:latin typeface="Times New Roman"/>
                <a:cs typeface="B Zar" panose="00000400000000000000" pitchFamily="2" charset="-78"/>
              </a:rPr>
              <a:t>تاريخچه آزمون سازي</a:t>
            </a:r>
            <a:endParaRPr lang="fa-IR" sz="2800" b="1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Lucida Sans Unicode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4672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17494</TotalTime>
  <Words>776</Words>
  <Application>Microsoft Office PowerPoint</Application>
  <PresentationFormat>Custom</PresentationFormat>
  <Paragraphs>115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GD Design</dc:creator>
  <cp:lastModifiedBy>09018868042</cp:lastModifiedBy>
  <cp:revision>6135</cp:revision>
  <dcterms:created xsi:type="dcterms:W3CDTF">2020-10-27T13:35:18Z</dcterms:created>
  <dcterms:modified xsi:type="dcterms:W3CDTF">2022-12-03T13:30:07Z</dcterms:modified>
</cp:coreProperties>
</file>