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78" r:id="rId2"/>
    <p:sldId id="497" r:id="rId3"/>
    <p:sldId id="479" r:id="rId4"/>
    <p:sldId id="480" r:id="rId5"/>
    <p:sldId id="481" r:id="rId6"/>
    <p:sldId id="482" r:id="rId7"/>
    <p:sldId id="483" r:id="rId8"/>
    <p:sldId id="498" r:id="rId9"/>
    <p:sldId id="484" r:id="rId10"/>
    <p:sldId id="486" r:id="rId11"/>
    <p:sldId id="509" r:id="rId12"/>
    <p:sldId id="508" r:id="rId13"/>
    <p:sldId id="507" r:id="rId14"/>
    <p:sldId id="506" r:id="rId15"/>
    <p:sldId id="505" r:id="rId16"/>
    <p:sldId id="504" r:id="rId17"/>
    <p:sldId id="510" r:id="rId18"/>
    <p:sldId id="503" r:id="rId19"/>
    <p:sldId id="54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497"/>
            <p14:sldId id="479"/>
            <p14:sldId id="480"/>
            <p14:sldId id="481"/>
            <p14:sldId id="482"/>
            <p14:sldId id="483"/>
            <p14:sldId id="498"/>
            <p14:sldId id="484"/>
            <p14:sldId id="486"/>
            <p14:sldId id="509"/>
            <p14:sldId id="508"/>
            <p14:sldId id="507"/>
            <p14:sldId id="506"/>
            <p14:sldId id="505"/>
            <p14:sldId id="504"/>
            <p14:sldId id="510"/>
            <p14:sldId id="503"/>
            <p14:sldId id="544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94386" autoAdjust="0"/>
  </p:normalViewPr>
  <p:slideViewPr>
    <p:cSldViewPr snapToGrid="0">
      <p:cViewPr>
        <p:scale>
          <a:sx n="76" d="100"/>
          <a:sy n="76" d="100"/>
        </p:scale>
        <p:origin x="-31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10/21/2021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>
                <a:solidFill>
                  <a:prstClr val="black"/>
                </a:solidFill>
              </a:rPr>
              <a:pPr/>
              <a:t>17</a:t>
            </a:fld>
            <a:endParaRPr lang="en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>
                <a:solidFill>
                  <a:prstClr val="black"/>
                </a:solidFill>
              </a:rPr>
              <a:pPr/>
              <a:t>2</a:t>
            </a:fld>
            <a:endParaRPr lang="en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>
                <a:solidFill>
                  <a:prstClr val="black"/>
                </a:solidFill>
              </a:rPr>
              <a:pPr/>
              <a:t>8</a:t>
            </a:fld>
            <a:endParaRPr lang="en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xmlns="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Nasim" panose="00000700000000000000" pitchFamily="2" charset="-78"/>
              </a:rPr>
              <a:t>پاورپوینت آموزشی</a:t>
            </a:r>
            <a:endParaRPr lang="en-US" sz="3600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مبانی زوج درمانی و خانواده درمانی</a:t>
            </a:r>
            <a:endParaRPr lang="fa-IR" sz="32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0905" y="3138508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دکتر رضا برومند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6362" y="4860099"/>
            <a:ext cx="2567836" cy="61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مهر 1400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بابنرز و وست شش ویژگی را به عنوان مشخصه های رابطه ی زوجی عنوان کرده </a:t>
            </a: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اند.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1-رابطه زوج داوطلبانه است یعنی هر دو عضو می دانند مجبور نیستند که با هم  ازدواج کنند.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endParaRPr lang="fa-IR" altLang="fa-IR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alt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مشخصه های رابطه ی زوجی </a:t>
            </a:r>
            <a:endParaRPr lang="en-US" sz="4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2-رابطه زوج مستلزم ایجاد تعادل بین پویایی و ثبات است</a:t>
            </a: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برای </a:t>
            </a: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اینکه رابطه زوج سالم بماند باید میزانی از ثبات و قابلیت پیش بینی و هم چنین تا حدی تازگی و انعطاف  پذیری را در خود داشته باشد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مشخصه های رابطه ی زوجی 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3-رابطه زوج گذشته حال و آینده ای دارد. </a:t>
            </a:r>
            <a:endParaRPr lang="fa-IR" altLang="fa-IR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زوجها </a:t>
            </a: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مسائل گذشته و برنامه های آینده ی خود رابه هم مرتبط می </a:t>
            </a: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کنند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4- </a:t>
            </a: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ازدواج کردن مستلزم ترکیب دو آینده و دو گذشته است که شامل ارزشها و جهان بینی های متفاوتی است.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endParaRPr lang="fa-IR" altLang="fa-IR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مشخصه های رابطه ی زوجی 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5-قرار گرفتن در رابطه زوجی مستلزم حمایت کردن و حمایت شدن است.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6-رابطه ی زوج مستلزم این است که هر عضو زوج فردیت و هویت منحصر به فرد خود را حفظ کند ودر عین حال توانایی این را داشته باشد که در لحظاتی این فردیت را فدای رابطه کند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مشخصه های رابطه ی زوجی 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ازدواج کردن یکی از مشکل ترین و پیچیده ترین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وظایف دوره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ی بزرگسالی است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این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رویداد مهم در عین حال به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عنوان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ساده ترین و عاشقانه ترین مرحله ی چرخه ی زندگی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توصیف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شده است</a:t>
            </a: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زوج به عنوان یک سیستم منحصر به فرد</a:t>
            </a: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 سیستم زوج مرز های خودش را دارد.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  زوج ها باید برای ایجاد حمایت ،خلوت و صیمیت در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رابطه خود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،مجموعه ای ازسپر های حمایتی نامرئی را در اطراف خود ایجاد کنند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این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سپر های حمایتی مرز نام دارند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زوجها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برای اینکه بتوانند رابطه ی پایدار و لذت بخشی داشته باشند باید به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وسیله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شناساندن محدویتها به دیگران حول رابطه خود مرز ایجاد کنند.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ویژگی های سیستم زوج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خانواده زمانی سالم تلقی می شود که همه اعضای آن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فرصتی برای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پرداختن به مسائل خاص خود در اختیار داشته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باشند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گاهی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اوقات خانواده ها این موضوع را نادیده می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گیرند و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فراموش می کنند که زوجها نیاز دارند فرصتی داشته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باشند 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تا هویت خود را بیابند.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ویژگی های سیستم زوج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solidFill>
                  <a:prstClr val="black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prstClr val="white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prstClr val="white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prstClr val="black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prstClr val="black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prstClr val="black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  <a:cs typeface="Nasim" panose="00000700000000000000" pitchFamily="2" charset="-78"/>
              </a:rPr>
              <a:t>مبانی زوج درمانی و خانواده درمانی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6"/>
            <a:ext cx="8354860" cy="38829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>
                <a:solidFill>
                  <a:srgbClr val="002060"/>
                </a:solidFill>
                <a:cs typeface="B Zar" panose="00000400000000000000" pitchFamily="2" charset="-78"/>
              </a:rPr>
              <a:t>تعارض های رابطه ی زوج با نیازهای فردی</a:t>
            </a:r>
          </a:p>
        </p:txBody>
      </p:sp>
    </p:spTree>
    <p:extLst>
      <p:ext uri="{BB962C8B-B14F-4D97-AF65-F5344CB8AC3E}">
        <p14:creationId xmlns:p14="http://schemas.microsoft.com/office/powerpoint/2010/main" val="11350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بعضی ازانسانها به این منظورهمسر اختیار می کنند که نقص های موجود در خودشان را برطرف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کنند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در این گونه موارد حد اقل درابتدا رابطه در جهت تکامل وسلامت حرکت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نمی کند.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برای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افرادی ک شدیدا مستقل یا خود محور هستند فکر کردن به نیازهای شخص دیگر و همراهی کردن با او به منظور مرتفع نمودن نیازهایش به منزله زندانی شدن است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تعارض های رابطه ی زوج با نیازهای فردی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altLang="en-US" sz="3200" b="1" dirty="0">
                <a:solidFill>
                  <a:prstClr val="black"/>
                </a:solidFill>
                <a:cs typeface="B Zar" pitchFamily="2" charset="-78"/>
              </a:rPr>
              <a:t>تلفن مرکز مشاوره  و خدمات روان شناختی مهر </a:t>
            </a:r>
            <a:r>
              <a:rPr lang="fa-IR" altLang="en-US" sz="3200" b="1" dirty="0" smtClean="0">
                <a:solidFill>
                  <a:prstClr val="black"/>
                </a:solidFill>
                <a:cs typeface="B Zar" pitchFamily="2" charset="-78"/>
              </a:rPr>
              <a:t>جنوب -07633671199</a:t>
            </a:r>
            <a:endParaRPr lang="fa-IR" altLang="en-US" sz="3200" b="1" dirty="0">
              <a:solidFill>
                <a:prstClr val="black"/>
              </a:solidFill>
              <a:cs typeface="B Zar" pitchFamily="2" charset="-78"/>
            </a:endParaRPr>
          </a:p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altLang="en-US" sz="3200" b="1" dirty="0">
                <a:solidFill>
                  <a:prstClr val="black"/>
                </a:solidFill>
                <a:cs typeface="B Zar" pitchFamily="2" charset="-78"/>
              </a:rPr>
              <a:t>تلفن موسسه آموزشی و پژوهشی آنامیس مهر </a:t>
            </a:r>
            <a:r>
              <a:rPr lang="fa-IR" altLang="en-US" sz="3200" b="1" dirty="0" smtClean="0">
                <a:solidFill>
                  <a:prstClr val="black"/>
                </a:solidFill>
                <a:cs typeface="B Zar" pitchFamily="2" charset="-78"/>
              </a:rPr>
              <a:t>جنوب-07633680163</a:t>
            </a:r>
          </a:p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altLang="en-US" sz="3200" b="1" dirty="0" smtClean="0">
                <a:solidFill>
                  <a:prstClr val="black"/>
                </a:solidFill>
                <a:cs typeface="B Zar" pitchFamily="2" charset="-78"/>
              </a:rPr>
              <a:t>تلفن همراه:09129680169</a:t>
            </a:r>
            <a:endParaRPr lang="fa-IR" altLang="en-US" sz="3200" b="1" dirty="0">
              <a:solidFill>
                <a:prstClr val="black"/>
              </a:solidFill>
              <a:cs typeface="B Zar" pitchFamily="2" charset="-78"/>
            </a:endParaRPr>
          </a:p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altLang="en-US" sz="3200" b="1" dirty="0" smtClean="0">
                <a:solidFill>
                  <a:prstClr val="black"/>
                </a:solidFill>
                <a:cs typeface="B Zar" pitchFamily="2" charset="-78"/>
              </a:rPr>
              <a:t>وبسایت </a:t>
            </a:r>
            <a:r>
              <a:rPr lang="fa-IR" altLang="en-US" sz="3200" b="1" dirty="0">
                <a:solidFill>
                  <a:prstClr val="black"/>
                </a:solidFill>
                <a:cs typeface="B Zar" pitchFamily="2" charset="-78"/>
              </a:rPr>
              <a:t>فروش فایل های آموزشی</a:t>
            </a:r>
          </a:p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5400" b="1" dirty="0">
                <a:solidFill>
                  <a:srgbClr val="C00000"/>
                </a:solidFill>
                <a:cs typeface="B Zar" pitchFamily="2" charset="-78"/>
              </a:rPr>
              <a:t>Anamisfile.ir</a:t>
            </a:r>
            <a:endParaRPr lang="fa-IR" altLang="en-US" sz="5400" b="1" dirty="0">
              <a:solidFill>
                <a:srgbClr val="C00000"/>
              </a:solidFill>
              <a:cs typeface="B Zar" pitchFamily="2" charset="-78"/>
            </a:endParaRP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prstClr val="black"/>
              </a:solidFill>
              <a:cs typeface="B Zar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6329" y="6200384"/>
            <a:ext cx="11788449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موسسه آنامیس مهرجنوب</a:t>
            </a:r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سپاس بابت همراهی تان</a:t>
            </a:r>
            <a:endParaRPr lang="en-US" sz="40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42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solidFill>
                  <a:prstClr val="black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prstClr val="white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prstClr val="white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prstClr val="black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prstClr val="black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prstClr val="black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prstClr val="black"/>
                </a:solidFill>
                <a:cs typeface="Nasim" panose="00000700000000000000" pitchFamily="2" charset="-78"/>
              </a:rPr>
              <a:t>مبانی زوج درمانی و خانواده درمانی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6"/>
            <a:ext cx="8354860" cy="38829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مفاهیم اساسی زوج و خانواده</a:t>
            </a:r>
          </a:p>
        </p:txBody>
      </p:sp>
    </p:spTree>
    <p:extLst>
      <p:ext uri="{BB962C8B-B14F-4D97-AF65-F5344CB8AC3E}">
        <p14:creationId xmlns:p14="http://schemas.microsoft.com/office/powerpoint/2010/main" val="21219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cs typeface="B Zar" panose="00000400000000000000" pitchFamily="2" charset="-78"/>
              </a:rPr>
              <a:t>خانواده به عنوان یک سیستم اجتماعی و فرهنگی تلقی می شود که در کنار همه خصوصیات دیگرش ،دارای مجموعه ای از قواعد است 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و </a:t>
            </a:r>
            <a:r>
              <a:rPr lang="fa-IR" sz="2800" b="1" dirty="0">
                <a:cs typeface="B Zar" panose="00000400000000000000" pitchFamily="2" charset="-78"/>
              </a:rPr>
              <a:t>هر یک از اعضایش نیز نقش خاصی دارد</a:t>
            </a:r>
            <a:r>
              <a:rPr lang="fa-IR" sz="2800" b="1" dirty="0" smtClean="0">
                <a:cs typeface="B Zar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اعضای </a:t>
            </a:r>
            <a:r>
              <a:rPr lang="fa-IR" sz="2800" b="1" dirty="0">
                <a:cs typeface="B Zar" panose="00000400000000000000" pitchFamily="2" charset="-78"/>
              </a:rPr>
              <a:t>این سیستم با هم رابطه ای عمیق وچند لایه دارند.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altLang="en-US" sz="4400" dirty="0">
                <a:solidFill>
                  <a:srgbClr val="FB5837"/>
                </a:solidFill>
                <a:latin typeface="Tahoma"/>
                <a:cs typeface="B Titr" pitchFamily="2" charset="-78"/>
              </a:rPr>
              <a:t>مفهوم </a:t>
            </a:r>
            <a:r>
              <a:rPr lang="fa-IR" altLang="en-US" sz="4400" dirty="0" smtClean="0">
                <a:solidFill>
                  <a:srgbClr val="FB5837"/>
                </a:solidFill>
                <a:latin typeface="Tahoma"/>
                <a:cs typeface="B Titr" pitchFamily="2" charset="-78"/>
              </a:rPr>
              <a:t>خانواده</a:t>
            </a:r>
            <a:endParaRPr lang="en-US" sz="36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justLow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defRPr/>
            </a:pPr>
            <a:r>
              <a:rPr lang="fa-IR" altLang="fa-IR" sz="3200" b="1" dirty="0">
                <a:solidFill>
                  <a:srgbClr val="000000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در این سیستم حلقه های عاطفی قدرتمند پایدار و متقابلی افراد را به هم گره زده است</a:t>
            </a:r>
            <a:r>
              <a:rPr lang="fa-IR" altLang="fa-IR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.</a:t>
            </a:r>
          </a:p>
          <a:p>
            <a:pPr marL="342900" lvl="0" indent="-342900" algn="justLow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defRPr/>
            </a:pPr>
            <a:r>
              <a:rPr lang="fa-IR" altLang="fa-IR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اغلب </a:t>
            </a:r>
            <a:r>
              <a:rPr lang="fa-IR" altLang="fa-IR" sz="3200" b="1" dirty="0">
                <a:solidFill>
                  <a:srgbClr val="000000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اوقات اعضا از طریق تولد یا ازدواج در این سیستم وارد می شود</a:t>
            </a:r>
            <a:endParaRPr lang="en-US" altLang="fa-IR" sz="3200" b="1" dirty="0" smtClean="0">
              <a:solidFill>
                <a:srgbClr val="000000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مفهوم خانواده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B Zar" panose="00000400000000000000" pitchFamily="2" charset="-78"/>
              </a:rPr>
              <a:t>هرخانواده  به صورت اجتناب ناپذیری تلاش میکند تا به خودش به عنوان یک گروه نظم دهد</a:t>
            </a:r>
            <a:r>
              <a:rPr lang="fa-IR" altLang="fa-I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B Zar" panose="00000400000000000000" pitchFamily="2" charset="-78"/>
              </a:rPr>
              <a:t>این </a:t>
            </a:r>
            <a:r>
              <a:rPr lang="fa-IR" altLang="fa-IR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B Zar" panose="00000400000000000000" pitchFamily="2" charset="-78"/>
              </a:rPr>
              <a:t>تلاش برای نظم دادن به خود می تواند به صورت سنتی یا نو گرایانه ،سازگارانه یا ناسازگارانه ومنظم ونامنظم باشد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مفهوم خانواده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184722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sz="3200" b="1" dirty="0">
                <a:latin typeface="Tahoma"/>
                <a:cs typeface="B Zar" panose="00000400000000000000" pitchFamily="2" charset="-78"/>
              </a:rPr>
              <a:t>ازدواج را </a:t>
            </a:r>
            <a:r>
              <a:rPr lang="fa-IR" altLang="en-US" sz="3200" b="1" dirty="0" smtClean="0">
                <a:latin typeface="Tahoma"/>
                <a:cs typeface="B Zar" panose="00000400000000000000" pitchFamily="2" charset="-78"/>
              </a:rPr>
              <a:t>می توان </a:t>
            </a:r>
            <a:r>
              <a:rPr lang="fa-IR" altLang="en-US" sz="3200" b="1" dirty="0">
                <a:latin typeface="Tahoma"/>
                <a:cs typeface="B Zar" panose="00000400000000000000" pitchFamily="2" charset="-78"/>
              </a:rPr>
              <a:t>به عنوان یکی از مراحل رشد انسانها در نظر گرفت</a:t>
            </a:r>
            <a:r>
              <a:rPr lang="fa-IR" altLang="en-US" sz="3200" b="1" dirty="0" smtClean="0">
                <a:latin typeface="Tahoma"/>
                <a:cs typeface="B Zar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200" b="1" dirty="0" smtClean="0">
                <a:latin typeface="Tahoma"/>
                <a:cs typeface="B Zar" panose="00000400000000000000" pitchFamily="2" charset="-78"/>
              </a:rPr>
              <a:t>اگر </a:t>
            </a:r>
            <a:r>
              <a:rPr lang="fa-IR" altLang="en-US" sz="3200" b="1" dirty="0">
                <a:latin typeface="Tahoma"/>
                <a:cs typeface="B Zar" panose="00000400000000000000" pitchFamily="2" charset="-78"/>
              </a:rPr>
              <a:t>ازدواج موفقیت آمیز باشد کمک زیادی به رشد روانی و اجتماعی زوج میکند.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defRPr/>
            </a:pPr>
            <a:r>
              <a:rPr lang="fa-IR" altLang="fa-IR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موفقیت ازدواج وابسته به میزان آمادگی افراد برای ازدواج ودرک واقع بینانه ی آنها از روابط زوجی است البته این آمادگی میتواند در اثر آموزش بهبود پیدا کند.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solidFill>
                  <a:prstClr val="black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prstClr val="white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prstClr val="white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prstClr val="black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prstClr val="black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prstClr val="black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  <a:cs typeface="Nasim" panose="00000700000000000000" pitchFamily="2" charset="-78"/>
              </a:rPr>
              <a:t>مبانی زوج درمانی و خانواده درمانی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6"/>
            <a:ext cx="8354860" cy="38829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solidFill>
                  <a:srgbClr val="002060"/>
                </a:solidFill>
                <a:cs typeface="B Zar" panose="00000400000000000000" pitchFamily="2" charset="-78"/>
              </a:rPr>
              <a:t>زوج به عنوان یک سیستم منحصر به فرد</a:t>
            </a:r>
          </a:p>
        </p:txBody>
      </p:sp>
    </p:spTree>
    <p:extLst>
      <p:ext uri="{BB962C8B-B14F-4D97-AF65-F5344CB8AC3E}">
        <p14:creationId xmlns:p14="http://schemas.microsoft.com/office/powerpoint/2010/main" val="2536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ازدواج رابطه ای منحصربه فرد است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در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رابطه ی زوجی هر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یک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از دو عضو می توانند عمیقترین احساس صمیمیت را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تجربه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کنند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Arial" panose="020B0604020202020204" pitchFamily="34" charset="0"/>
              <a:buChar char="►"/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شکست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در این رابطه می تواند به صدمه ها و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جراحت </a:t>
            </a:r>
            <a:r>
              <a:rPr lang="fa-IR" altLang="fa-I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هایی منجر گردد که التیام آنها به زمان زیادی </a:t>
            </a:r>
            <a:r>
              <a:rPr lang="fa-IR" altLang="fa-I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نیازدارد</a:t>
            </a:r>
            <a:r>
              <a:rPr lang="fa-IR" altLang="fa-I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B Zar" panose="00000400000000000000" pitchFamily="2" charset="-78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altLang="en-US" sz="3600" dirty="0">
                <a:solidFill>
                  <a:srgbClr val="993366"/>
                </a:solidFill>
                <a:latin typeface="Tahoma"/>
                <a:cs typeface="B Esfehan" pitchFamily="2" charset="-78"/>
              </a:rPr>
              <a:t>زوج به عنوان یک سیستم منحصر به فرد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16781</TotalTime>
  <Words>828</Words>
  <Application>Microsoft Office PowerPoint</Application>
  <PresentationFormat>Custom</PresentationFormat>
  <Paragraphs>99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6041</cp:revision>
  <dcterms:created xsi:type="dcterms:W3CDTF">2020-10-27T13:35:18Z</dcterms:created>
  <dcterms:modified xsi:type="dcterms:W3CDTF">2021-10-21T17:08:53Z</dcterms:modified>
</cp:coreProperties>
</file>